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0"/>
  </p:notesMasterIdLst>
  <p:handoutMasterIdLst>
    <p:handoutMasterId r:id="rId21"/>
  </p:handout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2180A8C-2F99-453E-B004-F721AC352E9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8E44832-71B0-4760-899D-BA98B4A51FEB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C9DD969-2972-4393-B1EA-A0F50F5DF448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8B33407-992C-4FAB-9267-88A442934AC9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55E9795-2AF7-4EBE-958C-A815034849EE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14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C0C64F27-9B0D-4118-AC53-17FE62189B5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E0A49E7-D283-4FDE-82DD-EADAC163137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16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AC5D5944-19DB-40CB-9F71-84B2CAB023B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18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CB3D8E7F-9A64-4944-9F09-2F5B86C24145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B8364F15-76FE-41CB-930B-E186C92A32D8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3444C3E1-6B3F-4D31-B094-73EF7E7743E0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1BDD7907-4DEB-46FE-9F23-32264CBA40F9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6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563318B-788A-4CD2-B213-CCAD6065A830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7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9F5B3B01-60AB-4225-B28E-D915499528D0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8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25368CE-119A-4CB9-AABA-3132FD9E2F9F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BAEC14BF-2512-4F44-879C-2F417056C98B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10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3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621463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smtClean="0">
                <a:solidFill>
                  <a:srgbClr val="FFFFCC"/>
                </a:solidFill>
                <a:latin typeface="Microsoft Sans Serif" pitchFamily="34" charset="0"/>
              </a:rPr>
              <a:t>Deadlock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FFFFCC"/>
                </a:solidFill>
                <a:latin typeface="Microsoft Sans Serif" pitchFamily="34" charset="0"/>
              </a:rPr>
              <a:t>Deadlock</a:t>
            </a:r>
          </a:p>
        </p:txBody>
      </p:sp>
      <p:sp>
        <p:nvSpPr>
          <p:cNvPr id="3075" name="Text Box 34"/>
          <p:cNvSpPr txBox="1">
            <a:spLocks noChangeArrowheads="1"/>
          </p:cNvSpPr>
          <p:nvPr/>
        </p:nvSpPr>
        <p:spPr bwMode="auto">
          <a:xfrm>
            <a:off x="2633663" y="6280150"/>
            <a:ext cx="43011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Prepared by: PDK First Prepared on: 13-12-04 Last Modified on: </a:t>
            </a:r>
            <a:r>
              <a:rPr lang="en-US" sz="900" dirty="0" smtClean="0">
                <a:solidFill>
                  <a:schemeClr val="tx1"/>
                </a:solidFill>
                <a:latin typeface="Arial" charset="0"/>
              </a:rPr>
              <a:t>22-Sep-2014</a:t>
            </a:r>
            <a:endParaRPr lang="en-US" sz="900" dirty="0">
              <a:solidFill>
                <a:schemeClr val="tx1"/>
              </a:solidFill>
              <a:latin typeface="Arial" charset="0"/>
            </a:endParaRPr>
          </a:p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Quality checked by: </a:t>
            </a:r>
          </a:p>
          <a:p>
            <a:r>
              <a:rPr lang="en-US" sz="900">
                <a:solidFill>
                  <a:schemeClr val="tx1"/>
                </a:solidFill>
                <a:latin typeface="Arial" charset="0"/>
              </a:rPr>
              <a:t>Copyright  </a:t>
            </a:r>
            <a:r>
              <a:rPr lang="en-US" sz="900" smtClean="0">
                <a:solidFill>
                  <a:schemeClr val="tx1"/>
                </a:solidFill>
                <a:latin typeface="Arial" charset="0"/>
              </a:rPr>
              <a:t>2014 </a:t>
            </a:r>
            <a:r>
              <a:rPr lang="en-US" sz="900" dirty="0">
                <a:solidFill>
                  <a:schemeClr val="tx1"/>
                </a:solidFill>
                <a:latin typeface="Arial" charset="0"/>
              </a:rPr>
              <a:t>Asia Pacific University of Technology &amp; Innovation </a:t>
            </a:r>
          </a:p>
        </p:txBody>
      </p:sp>
      <p:sp>
        <p:nvSpPr>
          <p:cNvPr id="3076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3600" dirty="0">
                <a:solidFill>
                  <a:srgbClr val="FFFFCC"/>
                </a:solidFill>
              </a:rPr>
              <a:t>Operating Systems</a:t>
            </a:r>
          </a:p>
          <a:p>
            <a:pPr eaLnBrk="1" hangingPunct="1"/>
            <a:r>
              <a:rPr lang="en-GB" dirty="0"/>
              <a:t>CX004-3-3-OPS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0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F5D11059-EA1B-43FD-B21D-33B142686B85}" type="slidenum">
              <a:rPr lang="en-US"/>
              <a:pPr>
                <a:defRPr/>
              </a:pPr>
              <a:t>10</a:t>
            </a:fld>
            <a:r>
              <a:rPr lang="en-US"/>
              <a:t> of 18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6065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Methods for Handling Deadlocks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58053" name="Text Box 5"/>
          <p:cNvSpPr txBox="1">
            <a:spLocks noChangeArrowheads="1"/>
          </p:cNvSpPr>
          <p:nvPr/>
        </p:nvSpPr>
        <p:spPr bwMode="auto">
          <a:xfrm>
            <a:off x="755650" y="1449388"/>
            <a:ext cx="8102600" cy="739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there are three different methods for handling deadlocks: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usage of a protocol to ensure that the system will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 never enter a deadlock state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allow for the system to enter deadlock state and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then recover from it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ignore the deadlock problem and pretend that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deadlocks never occur in the operating system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6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8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8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8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8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8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8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8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80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80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80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80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6DFF7C4-F924-4A88-AF14-73EA4656CAC1}" type="slidenum">
              <a:rPr lang="en-US"/>
              <a:pPr>
                <a:defRPr/>
              </a:pPr>
              <a:t>11</a:t>
            </a:fld>
            <a:r>
              <a:rPr lang="en-US"/>
              <a:t> of 18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944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Deadlock Prevention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757238" y="1477963"/>
            <a:ext cx="8045450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deadlock prevention is a set of methods for ensuring that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at least one of the necessary conditions does not hold in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system by restraining how requests are made for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resources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 Mutual Exclusion 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- allow for non-exclusion conditions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- if a resource can be shared simultaneously then a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 deadlock situation cannot occur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53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2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2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2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2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FE22FF2-1A31-47A9-B733-C4769270E606}" type="slidenum">
              <a:rPr lang="en-US"/>
              <a:pPr>
                <a:defRPr/>
              </a:pPr>
              <a:t>12</a:t>
            </a:fld>
            <a:r>
              <a:rPr lang="en-US"/>
              <a:t> of 18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944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Deadlock Prevention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62149" name="Text Box 5"/>
          <p:cNvSpPr txBox="1">
            <a:spLocks noChangeArrowheads="1"/>
          </p:cNvSpPr>
          <p:nvPr/>
        </p:nvSpPr>
        <p:spPr bwMode="auto">
          <a:xfrm>
            <a:off x="712788" y="1520825"/>
            <a:ext cx="804545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8001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Hold and Wait 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if a process would like to request for new resources, 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then the process itself cannot be holding any other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resource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- a process must request for all resources to be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allocated before proceeding 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9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2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2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2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2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2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2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2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2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2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2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6792BF0-A391-4953-82FD-4D329807148F}" type="slidenum">
              <a:rPr lang="en-US"/>
              <a:pPr>
                <a:defRPr/>
              </a:pPr>
              <a:t>13</a:t>
            </a:fld>
            <a:r>
              <a:rPr lang="en-US"/>
              <a:t> of 18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944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Deadlock Prevention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814388" y="1362075"/>
            <a:ext cx="804545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 preemption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- if a process that is holding resources requests for a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new resource which is not immediately available then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all other resources held by the process will need to be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preempted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Circular Wait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lvl="1" algn="l" eaLnBrk="1" hangingPunct="1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 impose a total ordering of all resource types </a:t>
            </a:r>
          </a:p>
          <a:p>
            <a:pPr lvl="1" algn="l" eaLnBrk="1" hangingPunct="1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 each process requests resources in an increasing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order of enumeration</a:t>
            </a:r>
          </a:p>
        </p:txBody>
      </p:sp>
    </p:spTree>
    <p:extLst>
      <p:ext uri="{BB962C8B-B14F-4D97-AF65-F5344CB8AC3E}">
        <p14:creationId xmlns:p14="http://schemas.microsoft.com/office/powerpoint/2010/main" val="55892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4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4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4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4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4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4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41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41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41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41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41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41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41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3267E24-AC82-4C2C-88C1-A0C96CE25CC6}" type="slidenum">
              <a:rPr lang="en-US"/>
              <a:pPr>
                <a:defRPr/>
              </a:pPr>
              <a:t>14</a:t>
            </a:fld>
            <a:r>
              <a:rPr lang="en-US"/>
              <a:t> of 18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1719263" y="411163"/>
            <a:ext cx="4918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Quick Review Questions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1054100" y="15859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1098550" y="1600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819150" y="1585913"/>
            <a:ext cx="801211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Name the conditions necessary for a deadlock to occur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Briefly explain the term deadlock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90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05D7782-A888-4356-AA5B-34561BA3AA8C}" type="slidenum">
              <a:rPr lang="en-US"/>
              <a:pPr>
                <a:defRPr/>
              </a:pPr>
              <a:t>15</a:t>
            </a:fld>
            <a:r>
              <a:rPr lang="en-US"/>
              <a:t> of 18</a:t>
            </a:r>
          </a:p>
        </p:txBody>
      </p:sp>
      <p:sp>
        <p:nvSpPr>
          <p:cNvPr id="17411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5577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Follow Up Assignment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7412" name="Text Box 11"/>
          <p:cNvSpPr txBox="1">
            <a:spLocks noChangeArrowheads="1"/>
          </p:cNvSpPr>
          <p:nvPr/>
        </p:nvSpPr>
        <p:spPr bwMode="auto">
          <a:xfrm>
            <a:off x="476250" y="1652588"/>
            <a:ext cx="80295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    </a:t>
            </a: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952500" y="1574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414" name="Text Box 13"/>
          <p:cNvSpPr txBox="1">
            <a:spLocks noChangeArrowheads="1"/>
          </p:cNvSpPr>
          <p:nvPr/>
        </p:nvSpPr>
        <p:spPr bwMode="auto">
          <a:xfrm>
            <a:off x="1169988" y="1890713"/>
            <a:ext cx="744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7415" name="Text Box 14"/>
          <p:cNvSpPr txBox="1">
            <a:spLocks noChangeArrowheads="1"/>
          </p:cNvSpPr>
          <p:nvPr/>
        </p:nvSpPr>
        <p:spPr bwMode="auto">
          <a:xfrm>
            <a:off x="1039813" y="1720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1084263" y="1690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76" name="Text Box 16"/>
          <p:cNvSpPr txBox="1">
            <a:spLocks noChangeArrowheads="1"/>
          </p:cNvSpPr>
          <p:nvPr/>
        </p:nvSpPr>
        <p:spPr bwMode="auto">
          <a:xfrm>
            <a:off x="868363" y="1590675"/>
            <a:ext cx="8029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For each deadlock condition, explain how deadlock prevention is handled  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7418" name="Text Box 17"/>
          <p:cNvSpPr txBox="1">
            <a:spLocks noChangeArrowheads="1"/>
          </p:cNvSpPr>
          <p:nvPr/>
        </p:nvSpPr>
        <p:spPr bwMode="auto">
          <a:xfrm>
            <a:off x="1301750" y="17748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0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AE73B46-EF6F-4262-AAAA-D3B793F488F9}" type="slidenum">
              <a:rPr lang="en-US"/>
              <a:pPr>
                <a:defRPr/>
              </a:pPr>
              <a:t>16</a:t>
            </a:fld>
            <a:r>
              <a:rPr lang="en-US"/>
              <a:t> of 18</a:t>
            </a:r>
          </a:p>
        </p:txBody>
      </p:sp>
      <p:sp>
        <p:nvSpPr>
          <p:cNvPr id="18435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6813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Summary of Main Teaching Points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8436" name="Text Box 11"/>
          <p:cNvSpPr txBox="1">
            <a:spLocks noChangeArrowheads="1"/>
          </p:cNvSpPr>
          <p:nvPr/>
        </p:nvSpPr>
        <p:spPr bwMode="auto">
          <a:xfrm>
            <a:off x="466725" y="1652588"/>
            <a:ext cx="2635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1185863" y="1735138"/>
            <a:ext cx="74310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904875" y="1571625"/>
            <a:ext cx="800100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Deadlocks are caused when one or more processes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are waiting indefinitely for a resource or event to occur.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deadlock occurs when all four necessary conditions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are held.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deadlock can be prevented using methods to restrain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how requests are made.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439" name="Text Box 14"/>
          <p:cNvSpPr txBox="1">
            <a:spLocks noChangeArrowheads="1"/>
          </p:cNvSpPr>
          <p:nvPr/>
        </p:nvSpPr>
        <p:spPr bwMode="auto">
          <a:xfrm>
            <a:off x="909638" y="1701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8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4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4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CD9CB70-5D28-46CA-88F8-5C0BF48F1411}" type="slidenum">
              <a:rPr lang="en-US"/>
              <a:pPr>
                <a:defRPr/>
              </a:pPr>
              <a:t>17</a:t>
            </a:fld>
            <a:r>
              <a:rPr lang="en-US"/>
              <a:t> of 18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9600">
                <a:solidFill>
                  <a:schemeClr val="tx1"/>
                </a:solidFill>
                <a:latin typeface="Arial" charset="0"/>
              </a:rPr>
              <a:t>Q &amp; A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719263" y="411163"/>
            <a:ext cx="6022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Question and Answer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35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F0EF58D-633E-413C-9E74-4A90C93C8DC9}" type="slidenum">
              <a:rPr lang="en-US"/>
              <a:pPr>
                <a:defRPr/>
              </a:pPr>
              <a:t>18</a:t>
            </a:fld>
            <a:r>
              <a:rPr lang="en-US"/>
              <a:t> of 18</a:t>
            </a:r>
          </a:p>
        </p:txBody>
      </p:sp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1778000" y="1887538"/>
            <a:ext cx="6383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>
                <a:solidFill>
                  <a:schemeClr val="tx1"/>
                </a:solidFill>
              </a:rPr>
              <a:t>Deadlock Avoidance, Detection and Recovery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1719263" y="411163"/>
            <a:ext cx="27320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Next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54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5973AEE-4B7A-4C14-90A2-1D5F2DD11A89}" type="slidenum">
              <a:rPr lang="en-US"/>
              <a:pPr>
                <a:defRPr/>
              </a:pPr>
              <a:t>2</a:t>
            </a:fld>
            <a:r>
              <a:rPr lang="en-US"/>
              <a:t> of 18</a:t>
            </a:r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Topic &amp; Structure of the lesson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1171575" y="1571625"/>
            <a:ext cx="4675188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Deadlocks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Conditions for deadlocks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Methods for handling deadlocks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Deadlock prevention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2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B999AB6-30EA-4614-9031-1B6FE41FABA6}" type="slidenum">
              <a:rPr lang="en-US"/>
              <a:pPr>
                <a:defRPr/>
              </a:pPr>
              <a:t>3</a:t>
            </a:fld>
            <a:r>
              <a:rPr lang="en-US"/>
              <a:t> of 18</a:t>
            </a: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Learning Outcomes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the end of this lecture YOU should be able to:</a:t>
            </a:r>
          </a:p>
          <a:p>
            <a:pPr algn="l" eaLnBrk="1" hangingPunct="1"/>
            <a:endParaRPr lang="en-US" b="1">
              <a:solidFill>
                <a:schemeClr val="tx1"/>
              </a:solidFill>
            </a:endParaRPr>
          </a:p>
          <a:p>
            <a:pPr algn="l" eaLnBrk="1" hangingPunct="1"/>
            <a:r>
              <a:rPr lang="en-US" b="1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>
                <a:solidFill>
                  <a:schemeClr val="tx1"/>
                </a:solidFill>
              </a:rPr>
              <a:t>- define the term deadlock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identify conditions that cause deadlocks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identify methods that handle deadlocks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identify methods that prevent deadlocks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endParaRPr lang="en-US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84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9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9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F44700BA-75AD-40E4-AF1C-39830A4E118F}" type="slidenum">
              <a:rPr lang="en-US"/>
              <a:pPr>
                <a:defRPr/>
              </a:pPr>
              <a:t>4</a:t>
            </a:fld>
            <a:r>
              <a:rPr lang="en-US"/>
              <a:t> of 18</a:t>
            </a:r>
          </a:p>
        </p:txBody>
      </p:sp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1603375" y="381000"/>
            <a:ext cx="6557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Key Terms you must be able to use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66725" y="1652588"/>
            <a:ext cx="8102600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If you have mastered this topic, </a:t>
            </a:r>
            <a:r>
              <a:rPr lang="en-US">
                <a:solidFill>
                  <a:srgbClr val="990000"/>
                </a:solidFill>
              </a:rPr>
              <a:t>you should be able to use the following terms correctly in your assignments and exams</a:t>
            </a:r>
            <a:r>
              <a:rPr lang="en-US">
                <a:solidFill>
                  <a:schemeClr val="tx1"/>
                </a:solidFill>
              </a:rPr>
              <a:t>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deadlock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resources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mutual exclusion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hold and wait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no-preemption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circular wait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0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60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60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7929E75-C045-417B-AA38-A6DDD303575C}" type="slidenum">
              <a:rPr lang="en-US"/>
              <a:pPr>
                <a:defRPr/>
              </a:pPr>
              <a:t>5</a:t>
            </a:fld>
            <a:r>
              <a:rPr lang="en-US"/>
              <a:t> of 18</a:t>
            </a: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1885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Deadlock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GB"/>
          </a:p>
        </p:txBody>
      </p:sp>
      <p:sp>
        <p:nvSpPr>
          <p:cNvPr id="245765" name="Text Box 5"/>
          <p:cNvSpPr txBox="1">
            <a:spLocks noChangeArrowheads="1"/>
          </p:cNvSpPr>
          <p:nvPr/>
        </p:nvSpPr>
        <p:spPr bwMode="auto">
          <a:xfrm>
            <a:off x="552450" y="1333500"/>
            <a:ext cx="810260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in a multiprogramming environment, several processes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may compete for a finite number of resources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under a  normal mode of operation a process may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utilize a resource in the following manner: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      request - use – release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resource is anything that can only be used by a single process at any instant of time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there are two types of resources :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preemptable  - printer 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non-preemptable - memory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86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7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7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57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57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7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7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83F0BB51-09E7-4626-9C35-25CD5A796B93}" type="slidenum">
              <a:rPr lang="en-US"/>
              <a:pPr>
                <a:defRPr/>
              </a:pPr>
              <a:t>6</a:t>
            </a:fld>
            <a:r>
              <a:rPr lang="en-US"/>
              <a:t> of 18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1885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Deadlock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47813" name="Text Box 5"/>
          <p:cNvSpPr txBox="1">
            <a:spLocks noChangeArrowheads="1"/>
          </p:cNvSpPr>
          <p:nvPr/>
        </p:nvSpPr>
        <p:spPr bwMode="auto">
          <a:xfrm>
            <a:off x="755650" y="1449388"/>
            <a:ext cx="8102600" cy="666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preemptable -  a resource that can be taken away from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process owning it with little or no effect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non-preemptable – a resource that cannot be taken away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from its current owner without causing computation to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fail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 Example :-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 Consider two processes (A) and (B), each process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wants to print a large file from tape.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7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7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7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7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7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7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7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7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78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78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78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78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78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78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E2F69392-0AAA-4926-805C-3125A0B346C0}" type="slidenum">
              <a:rPr lang="en-US"/>
              <a:pPr>
                <a:defRPr/>
              </a:pPr>
              <a:t>7</a:t>
            </a:fld>
            <a:r>
              <a:rPr lang="en-US"/>
              <a:t> of 18</a:t>
            </a: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1885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Deadlock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49861" name="Text Box 5"/>
          <p:cNvSpPr txBox="1">
            <a:spLocks noChangeArrowheads="1"/>
          </p:cNvSpPr>
          <p:nvPr/>
        </p:nvSpPr>
        <p:spPr bwMode="auto">
          <a:xfrm>
            <a:off x="684213" y="1319213"/>
            <a:ext cx="810260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process A requests permission to use the printer and the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request is granted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process B then requests permission to use the tape drive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and the request is granted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unfortunately, instead of releasing the tape drive,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process B asks for the printer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this point both processes are blocked and will remain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so forever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- this situation is called a deadlock; in general deadlocks involve non-preemptable resources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95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9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9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9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9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9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9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98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98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98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98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98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98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98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6D6A658-3C1D-4DBF-A0BD-80E01B960C11}" type="slidenum">
              <a:rPr lang="en-US"/>
              <a:pPr>
                <a:defRPr/>
              </a:pPr>
              <a:t>8</a:t>
            </a:fld>
            <a:r>
              <a:rPr lang="en-US"/>
              <a:t> of 18</a:t>
            </a:r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64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Conditions For Deadlock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53957" name="Text Box 5"/>
          <p:cNvSpPr txBox="1">
            <a:spLocks noChangeArrowheads="1"/>
          </p:cNvSpPr>
          <p:nvPr/>
        </p:nvSpPr>
        <p:spPr bwMode="auto">
          <a:xfrm>
            <a:off x="1041400" y="1477963"/>
            <a:ext cx="8102600" cy="775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deadlock situation arises if the following conditions are held simultaneously in the system 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Mutual Exclusion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– at least one resource is in a non-shareable mode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- only one process can use the resource at a time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Hold and Wait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- a process must exist where it is holding at least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one resource and is waiting to acquire additional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resources that are currently being held by another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process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6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3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3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3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3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39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39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39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39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39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39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395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39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39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39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39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24D8B141-C577-4FE3-A95A-AB244D737036}" type="slidenum">
              <a:rPr lang="en-US"/>
              <a:pPr>
                <a:defRPr/>
              </a:pPr>
              <a:t>9</a:t>
            </a:fld>
            <a:r>
              <a:rPr lang="en-US"/>
              <a:t> of 18</a:t>
            </a: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64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Conditions For Deadlock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1041400" y="1390650"/>
            <a:ext cx="8102600" cy="812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 No-preemption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- resources cannot be preempted, a process can only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release a resource after the process has completed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Circular Wait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- a set of waiting processes exist, where each process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is waiting for a resource that is held by another process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within the set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each of the four conditions will need to exist together to produce a deadlock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each condition on their own cannot create a deadlock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87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0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0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7</TotalTime>
  <Pages>11</Pages>
  <Words>717</Words>
  <Application>Microsoft Office PowerPoint</Application>
  <PresentationFormat>On-screen Show (4:3)</PresentationFormat>
  <Paragraphs>297</Paragraphs>
  <Slides>18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APUtemplate-Level_3</vt:lpstr>
      <vt:lpstr>Deadlock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8</cp:revision>
  <cp:lastPrinted>2014-09-22T09:16:32Z</cp:lastPrinted>
  <dcterms:created xsi:type="dcterms:W3CDTF">2014-09-22T08:49:09Z</dcterms:created>
  <dcterms:modified xsi:type="dcterms:W3CDTF">2014-09-22T10:05:07Z</dcterms:modified>
</cp:coreProperties>
</file>